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4157"/>
    <p:restoredTop sz="94652"/>
  </p:normalViewPr>
  <p:slideViewPr>
    <p:cSldViewPr snapToGrid="0" snapToObjects="1">
      <p:cViewPr varScale="1">
        <p:scale>
          <a:sx n="90" d="100"/>
          <a:sy n="90" d="100"/>
        </p:scale>
        <p:origin x="4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B7DFF3-5DAC-A640-9A2F-4A174FF251D2}" type="datetimeFigureOut">
              <a:rPr lang="en-US" smtClean="0"/>
              <a:t>2/22/21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05A688-286D-D54B-B753-AAC6A22F9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700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5A688-286D-D54B-B753-AAC6A22F9F2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97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7C3B6-A86A-5C44-946A-EA1251283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0F588B-B5B0-5049-916E-2BC9556883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49563-5500-4D49-BED2-99946F85F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7F534-D41D-CF4A-AA6D-2EC2D423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F43E10-FE45-8A40-91D9-FADAAFBE3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003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4F52-1494-3741-BEE2-240A9E382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AC06A8-DE51-E246-AC73-0461FA461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666BD-BE1D-654D-B7B4-63E60E76B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B1089-3A9B-FC4C-96E0-BB5CF4071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0BD97-FC43-CD47-A8C5-063AA256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05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7FA998-8285-D541-AA4E-ED274EBED4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9AA44-CFE4-8E48-92CE-B70E764C2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7680A-95AB-2F4A-9D37-6E68C3A41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BE5BB-5F92-E146-A6B6-27083E17E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3725E-1326-BB4D-882B-3DD07CCF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9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56BB2-37A9-BB43-A228-40EB59876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92538-9EAD-A84A-A0C7-172F5CDE4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674F5-B4D9-F748-AC0D-831E0B088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0B9F5-0F77-9544-88ED-67A7C6721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D4E39-73F1-6C4A-959B-043EA62E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70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9D04C-A0F7-E143-89A4-38293DDA0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71D1F-D057-1C46-87A4-F7859C46C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9440B-75C9-9345-8373-DC420D995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4EAB8-F68C-AA40-87B4-826627E95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4F594-B5BB-BA45-A1FD-ED03C2C80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708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4848-C8D8-6B4F-AEC1-E9E31AC7D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63320-6227-C849-89E3-6DE927A5B1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A5350D-5075-7449-8C33-3DE0DADC0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3FE3C-A9B8-6548-B4A2-652F4FD1C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DF8EE5-BE09-8E4B-AA4C-3B220A34E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D4DDF4-3525-6F4C-BA99-B2E261984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78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969A1-0EAD-D748-AAB2-52454F868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2909D-EA91-D24B-A420-C78D2CD617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D479A2-BF1F-7A4E-9FFC-A48458B185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A22C39-D5C4-C645-8246-03AB682AC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28C80B-6B7D-A549-B042-B939D64856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851A03-4D2A-E148-A3C9-05216B29E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CF6411-16F1-CF46-BA60-C02C59B9F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DFFEAA-ED0C-AB4F-AD63-2092467B6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8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5B9DF-26DE-3444-8D4B-B2813C9E2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13A20C-CE4F-1B46-A531-07CBCD9C7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1CB08A-6A0C-1945-93D0-FECA3A4A8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4BB23C-B7A7-0241-9904-DEA418F1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091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5D3958-3A55-0B42-A92D-D06636695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BB0751-6938-6947-A092-1C7F55F6C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8A012-014B-7E49-9793-84ADFA60D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73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2AD64-6D68-4043-9ED1-D1CA87C68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415DD-1634-6746-8BB9-EC6FAE61C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D6EC9-B994-5A47-81FA-47E6E4447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61862-25F4-1349-8DCF-B7F9E1BAD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EA05E4-461C-8444-BEED-F9E4311FF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A93FD7-0C3F-8A4A-A6F9-12C8650CB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233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13091-D1DD-3245-9EB8-AF8E0D10D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F5626F-590F-D844-9C88-20FEE74F52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25D01E-28C5-A54C-8782-690920A3A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B67F6-BCF5-164B-9162-211491A11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442A4-2EC6-8040-850F-89BC6041F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2EBD54-B02E-8341-8907-CF8DC8676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23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CC06D7-4A70-904F-9ECA-0ACBAF15E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7DD516-9EFC-4946-BD73-92463D89B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49486-AA17-0E4B-B020-5D11FE413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945067-F508-FC4E-B99D-1E293A2ADBCE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4C9F3E-A5B3-534F-A2AF-96DC551F5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2A90F-49C4-7E4C-B783-9642E8E9B5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303B4-B1C4-A44A-AA2C-945EAE9D0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048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12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1D655-C433-AC48-B210-7B024975EE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8181"/>
            <a:ext cx="9144000" cy="1787092"/>
          </a:xfrm>
        </p:spPr>
        <p:txBody>
          <a:bodyPr>
            <a:normAutofit fontScale="90000"/>
          </a:bodyPr>
          <a:lstStyle/>
          <a:p>
            <a:r>
              <a:rPr lang="en-US" dirty="0"/>
              <a:t>Classification methods to approximate a Bayes classifier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6AC0B-AFD5-D346-8693-C13B197799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83871"/>
            <a:ext cx="9144000" cy="845129"/>
          </a:xfrm>
        </p:spPr>
        <p:txBody>
          <a:bodyPr/>
          <a:lstStyle/>
          <a:p>
            <a:r>
              <a:rPr lang="en-US" dirty="0"/>
              <a:t>Nicholas P.J. Harper, 700038738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127EB51A-7A23-954F-A73B-D2C7D6C56499}"/>
              </a:ext>
            </a:extLst>
          </p:cNvPr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01346" y="3131126"/>
            <a:ext cx="4091709" cy="34001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DB2E14-3F8C-E849-AD7D-548575E5A13C}"/>
              </a:ext>
            </a:extLst>
          </p:cNvPr>
          <p:cNvSpPr txBox="1"/>
          <p:nvPr/>
        </p:nvSpPr>
        <p:spPr>
          <a:xfrm>
            <a:off x="1149926" y="3657598"/>
            <a:ext cx="57634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Problem: </a:t>
            </a:r>
          </a:p>
          <a:p>
            <a:r>
              <a:rPr lang="en-US" sz="2800" dirty="0"/>
              <a:t>Find the best method to classify a dataset of X1 and X2 data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919D796-2565-5A43-94D2-47D024C0CF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823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73"/>
    </mc:Choice>
    <mc:Fallback>
      <p:transition spd="slow" advTm="11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A45C4-0470-5D47-BE13-D8F3412F3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882" y="140042"/>
            <a:ext cx="11894236" cy="988671"/>
          </a:xfrm>
        </p:spPr>
        <p:txBody>
          <a:bodyPr>
            <a:normAutofit fontScale="90000"/>
          </a:bodyPr>
          <a:lstStyle/>
          <a:p>
            <a:r>
              <a:rPr lang="en-US" dirty="0"/>
              <a:t>Linear and Quadratic Discriminant Analyses (LDA &amp; QDA) and </a:t>
            </a:r>
            <a:r>
              <a:rPr lang="en-US" dirty="0" err="1"/>
              <a:t>optimisation</a:t>
            </a:r>
            <a:r>
              <a:rPr lang="en-US" dirty="0"/>
              <a:t> using Receiver-Operator curves (ROC)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C795C6-9C19-E84D-B984-CF478A3385E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48881" y="1271587"/>
                <a:ext cx="6085664" cy="5446369"/>
              </a:xfrm>
              <a:ln w="28575">
                <a:solidFill>
                  <a:srgbClr val="92D050"/>
                </a:solidFill>
              </a:ln>
            </p:spPr>
            <p:txBody>
              <a:bodyPr>
                <a:normAutofit fontScale="62500" lnSpcReduction="20000"/>
              </a:bodyPr>
              <a:lstStyle/>
              <a:p>
                <a:r>
                  <a:rPr lang="en-GB" b="1" dirty="0"/>
                  <a:t>Separating random variables (X) into different classes (j) </a:t>
                </a:r>
              </a:p>
              <a:p>
                <a:pPr lvl="1"/>
                <a:r>
                  <a:rPr lang="en-GB" b="1" dirty="0"/>
                  <a:t>using probability density function (f</a:t>
                </a:r>
                <a:r>
                  <a:rPr lang="en-GB" b="1" baseline="-25000" dirty="0"/>
                  <a:t>i</a:t>
                </a:r>
                <a:r>
                  <a:rPr lang="en-GB" b="1" dirty="0"/>
                  <a:t>(X)) associated with each class</a:t>
                </a:r>
              </a:p>
              <a:p>
                <a:endParaRPr lang="en-GB" dirty="0"/>
              </a:p>
              <a:p>
                <a:r>
                  <a:rPr lang="en-GB" dirty="0"/>
                  <a:t>Similarities:</a:t>
                </a:r>
              </a:p>
              <a:p>
                <a:r>
                  <a:rPr lang="en-GB" dirty="0"/>
                  <a:t>Multivariate normal distribution</a:t>
                </a:r>
              </a:p>
              <a:p>
                <a:r>
                  <a:rPr lang="en-GB" b="1" dirty="0"/>
                  <a:t>Each class has its own: </a:t>
                </a:r>
              </a:p>
              <a:p>
                <a:pPr lvl="1"/>
                <a:r>
                  <a:rPr lang="en-GB" b="1" dirty="0"/>
                  <a:t>Mean vector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0" smtClean="0">
                            <a:latin typeface="Cambria Math" panose="02040503050406030204" pitchFamily="18" charset="0"/>
                          </a:rPr>
                          <m:t>𝛍</m:t>
                        </m:r>
                      </m:e>
                      <m:sub>
                        <m:r>
                          <a:rPr lang="en-GB" b="1" i="0" smtClean="0">
                            <a:latin typeface="Cambria Math" panose="02040503050406030204" pitchFamily="18" charset="0"/>
                          </a:rPr>
                          <m:t>𝐤</m:t>
                        </m:r>
                      </m:sub>
                    </m:sSub>
                  </m:oMath>
                </a14:m>
                <a:r>
                  <a:rPr lang="en-GB" b="1" dirty="0"/>
                  <a:t>)</a:t>
                </a:r>
              </a:p>
              <a:p>
                <a:pPr lvl="1"/>
                <a:r>
                  <a:rPr lang="en-US" b="1" dirty="0"/>
                  <a:t>Proportion of training observations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0" smtClean="0">
                            <a:latin typeface="Cambria Math" panose="02040503050406030204" pitchFamily="18" charset="0"/>
                          </a:rPr>
                          <m:t>𝛑</m:t>
                        </m:r>
                      </m:e>
                      <m:sub>
                        <m:r>
                          <a:rPr lang="en-GB" b="1" i="0" smtClean="0">
                            <a:latin typeface="Cambria Math" panose="02040503050406030204" pitchFamily="18" charset="0"/>
                          </a:rPr>
                          <m:t>𝐤</m:t>
                        </m:r>
                      </m:sub>
                    </m:sSub>
                  </m:oMath>
                </a14:m>
                <a:r>
                  <a:rPr lang="en-GB" b="1" dirty="0">
                    <a:effectLst/>
                  </a:rPr>
                  <a:t>)</a:t>
                </a:r>
              </a:p>
              <a:p>
                <a:r>
                  <a:rPr lang="en-GB" dirty="0"/>
                  <a:t>Estimate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i="0" smtClean="0">
                            <a:latin typeface="Cambria Math" panose="02040503050406030204" pitchFamily="18" charset="0"/>
                          </a:rPr>
                          <m:t>μ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i="0" smtClean="0">
                            <a:latin typeface="Cambria Math" panose="02040503050406030204" pitchFamily="18" charset="0"/>
                          </a:rPr>
                          <m:t>k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i="0" smtClean="0">
                            <a:latin typeface="Cambria Math" panose="02040503050406030204" pitchFamily="18" charset="0"/>
                          </a:rPr>
                          <m:t>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i="0" smtClean="0">
                            <a:latin typeface="Cambria Math" panose="02040503050406030204" pitchFamily="18" charset="0"/>
                          </a:rPr>
                          <m:t>k</m:t>
                        </m:r>
                      </m:sub>
                    </m:sSub>
                  </m:oMath>
                </a14:m>
                <a:r>
                  <a:rPr lang="en-GB" dirty="0">
                    <a:effectLst/>
                  </a:rPr>
                  <a:t> </a:t>
                </a:r>
              </a:p>
              <a:p>
                <a:endParaRPr lang="en-GB" dirty="0"/>
              </a:p>
              <a:p>
                <a:r>
                  <a:rPr lang="en-GB" dirty="0"/>
                  <a:t>Differences:</a:t>
                </a:r>
              </a:p>
              <a:p>
                <a:r>
                  <a:rPr lang="en-GB" b="1" dirty="0"/>
                  <a:t>Decision boundary: </a:t>
                </a:r>
              </a:p>
              <a:p>
                <a:pPr lvl="1"/>
                <a:r>
                  <a:rPr lang="en-GB" b="1" dirty="0"/>
                  <a:t>In LDA, is a linear function of X</a:t>
                </a:r>
              </a:p>
              <a:p>
                <a:pPr lvl="1"/>
                <a:r>
                  <a:rPr lang="en-GB" b="1" dirty="0"/>
                  <a:t>In QDA, is a quadratic function of X</a:t>
                </a:r>
              </a:p>
              <a:p>
                <a:r>
                  <a:rPr lang="en-GB" dirty="0"/>
                  <a:t>Class covariance matrices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dirty="0"/>
                  <a:t>:</a:t>
                </a:r>
              </a:p>
              <a:p>
                <a:pPr lvl="1"/>
                <a:r>
                  <a:rPr lang="en-GB" dirty="0"/>
                  <a:t>In LDA, assumed to be the same for all classes</a:t>
                </a:r>
              </a:p>
              <a:p>
                <a:pPr lvl="1"/>
                <a:r>
                  <a:rPr lang="en-GB" dirty="0"/>
                  <a:t>In QDA, each class has its own covariance matrix</a:t>
                </a:r>
              </a:p>
              <a:p>
                <a:r>
                  <a:rPr lang="en-GB" dirty="0"/>
                  <a:t>For QDA, estimate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i="0" smtClean="0">
                        <a:latin typeface="Cambria Math" panose="02040503050406030204" pitchFamily="18" charset="0"/>
                      </a:rPr>
                      <m:t>Σ</m:t>
                    </m:r>
                  </m:oMath>
                </a14:m>
                <a:endParaRPr lang="en-GB" dirty="0"/>
              </a:p>
              <a:p>
                <a:pPr lvl="1"/>
                <a:endParaRPr lang="en-GB" dirty="0"/>
              </a:p>
              <a:p>
                <a:endParaRPr lang="en-GB" i="1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C795C6-9C19-E84D-B984-CF478A3385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8881" y="1271587"/>
                <a:ext cx="6085664" cy="5446369"/>
              </a:xfrm>
              <a:blipFill>
                <a:blip r:embed="rId5"/>
                <a:stretch>
                  <a:fillRect l="-414" t="-1620"/>
                </a:stretch>
              </a:blipFill>
              <a:ln w="28575">
                <a:solidFill>
                  <a:srgbClr val="92D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5B8AF0F1-C93E-1C48-9401-97BFDDEF13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45382" y="1271588"/>
                <a:ext cx="5697736" cy="5446369"/>
              </a:xfrm>
              <a:prstGeom prst="rect">
                <a:avLst/>
              </a:prstGeom>
              <a:ln w="28575">
                <a:solidFill>
                  <a:srgbClr val="92D050"/>
                </a:solidFill>
              </a:ln>
            </p:spPr>
            <p:txBody>
              <a:bodyPr vert="horz" lIns="91440" tIns="45720" rIns="91440" bIns="45720" rtlCol="0">
                <a:normAutofit fontScale="62500" lnSpcReduction="2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b="1" dirty="0"/>
                  <a:t>ROC plots a curve of posterior results from testing set (predictions) vs known classes from testing set (observations) to find: </a:t>
                </a:r>
              </a:p>
              <a:p>
                <a:pPr lvl="1"/>
                <a:r>
                  <a:rPr lang="en-GB" b="1" dirty="0"/>
                  <a:t>True positive rate (or sensitivity) – y-axis</a:t>
                </a:r>
              </a:p>
              <a:p>
                <a:pPr lvl="1"/>
                <a:r>
                  <a:rPr lang="en-GB" b="1" dirty="0"/>
                  <a:t>False positive rate (or 1-specificity) – x-axis</a:t>
                </a:r>
              </a:p>
              <a:p>
                <a14:m>
                  <m:oMath xmlns:m="http://schemas.openxmlformats.org/officeDocument/2006/math">
                    <m:r>
                      <a:rPr lang="en-GB" sz="2700" i="1">
                        <a:latin typeface="Cambria Math" panose="02040503050406030204" pitchFamily="18" charset="0"/>
                      </a:rPr>
                      <m:t>𝑇𝑟𝑢𝑒</m:t>
                    </m:r>
                    <m:r>
                      <a:rPr lang="en-GB" sz="27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2700" i="1">
                        <a:latin typeface="Cambria Math" panose="02040503050406030204" pitchFamily="18" charset="0"/>
                      </a:rPr>
                      <m:t>𝑝𝑜𝑠𝑖𝑡𝑖𝑣𝑒</m:t>
                    </m:r>
                    <m:r>
                      <a:rPr lang="en-GB" sz="27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2700" i="1">
                        <a:latin typeface="Cambria Math" panose="02040503050406030204" pitchFamily="18" charset="0"/>
                      </a:rPr>
                      <m:t>𝑟𝑎𝑡𝑒</m:t>
                    </m:r>
                    <m:r>
                      <a:rPr lang="en-GB" sz="2700" i="1">
                        <a:latin typeface="Cambria Math" panose="02040503050406030204" pitchFamily="18" charset="0"/>
                      </a:rPr>
                      <m:t> =</m:t>
                    </m:r>
                    <m:f>
                      <m:fPr>
                        <m:ctrlPr>
                          <a:rPr lang="en-GB" sz="27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700" i="1">
                            <a:latin typeface="Cambria Math" panose="02040503050406030204" pitchFamily="18" charset="0"/>
                          </a:rPr>
                          <m:t>𝑇𝑟𝑢𝑒</m:t>
                        </m:r>
                        <m:r>
                          <a:rPr lang="en-GB" sz="27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700" i="1">
                            <a:latin typeface="Cambria Math" panose="02040503050406030204" pitchFamily="18" charset="0"/>
                          </a:rPr>
                          <m:t>𝑝𝑜𝑠𝑖𝑡𝑖𝑣𝑒</m:t>
                        </m:r>
                      </m:num>
                      <m:den>
                        <m:d>
                          <m:dPr>
                            <m:ctrlPr>
                              <a:rPr lang="en-GB" sz="27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𝑇𝑟𝑢𝑒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𝑝𝑜𝑠𝑖𝑡𝑖𝑣𝑒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𝐹𝑎𝑙𝑠𝑒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𝑛𝑒𝑔𝑎𝑡𝑖𝑣𝑒</m:t>
                            </m:r>
                          </m:e>
                        </m:d>
                      </m:den>
                    </m:f>
                  </m:oMath>
                </a14:m>
                <a:r>
                  <a:rPr lang="en-GB" sz="2700" dirty="0">
                    <a:effectLst/>
                  </a:rPr>
                  <a:t> </a:t>
                </a:r>
                <a:endParaRPr lang="en-US" sz="2700" dirty="0"/>
              </a:p>
              <a:p>
                <a14:m>
                  <m:oMath xmlns:m="http://schemas.openxmlformats.org/officeDocument/2006/math">
                    <m:r>
                      <a:rPr lang="en-GB" sz="2700" i="1">
                        <a:latin typeface="Cambria Math" panose="02040503050406030204" pitchFamily="18" charset="0"/>
                      </a:rPr>
                      <m:t>𝐹𝑎𝑙𝑠𝑒</m:t>
                    </m:r>
                    <m:r>
                      <a:rPr lang="en-GB" sz="27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2700" i="1">
                        <a:latin typeface="Cambria Math" panose="02040503050406030204" pitchFamily="18" charset="0"/>
                      </a:rPr>
                      <m:t>𝑝𝑜𝑠𝑖𝑡𝑖𝑣𝑒</m:t>
                    </m:r>
                    <m:r>
                      <a:rPr lang="en-GB" sz="27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2700" i="1">
                        <a:latin typeface="Cambria Math" panose="02040503050406030204" pitchFamily="18" charset="0"/>
                      </a:rPr>
                      <m:t>𝑟𝑎𝑡𝑒</m:t>
                    </m:r>
                    <m:r>
                      <a:rPr lang="en-GB" sz="2700" i="1">
                        <a:latin typeface="Cambria Math" panose="02040503050406030204" pitchFamily="18" charset="0"/>
                      </a:rPr>
                      <m:t> =</m:t>
                    </m:r>
                    <m:f>
                      <m:fPr>
                        <m:ctrlPr>
                          <a:rPr lang="en-GB" sz="27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700" i="1">
                            <a:latin typeface="Cambria Math" panose="02040503050406030204" pitchFamily="18" charset="0"/>
                          </a:rPr>
                          <m:t>𝐹𝑎𝑙𝑠𝑒</m:t>
                        </m:r>
                        <m:r>
                          <a:rPr lang="en-GB" sz="27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700" i="1">
                            <a:latin typeface="Cambria Math" panose="02040503050406030204" pitchFamily="18" charset="0"/>
                          </a:rPr>
                          <m:t>𝑝𝑜𝑠𝑖𝑡𝑖𝑣𝑒</m:t>
                        </m:r>
                      </m:num>
                      <m:den>
                        <m:d>
                          <m:dPr>
                            <m:ctrlPr>
                              <a:rPr lang="en-GB" sz="27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𝐹𝑎𝑙𝑠𝑒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𝑝𝑜𝑠𝑖𝑡𝑖𝑣𝑒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𝑇𝑟𝑢𝑒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2700" i="1">
                                <a:latin typeface="Cambria Math" panose="02040503050406030204" pitchFamily="18" charset="0"/>
                              </a:rPr>
                              <m:t>𝑛𝑒𝑔𝑎𝑡𝑖𝑣𝑒</m:t>
                            </m:r>
                          </m:e>
                        </m:d>
                      </m:den>
                    </m:f>
                  </m:oMath>
                </a14:m>
                <a:endParaRPr lang="en-GB" sz="2700" dirty="0"/>
              </a:p>
              <a:p>
                <a:endParaRPr lang="en-GB" dirty="0"/>
              </a:p>
              <a:p>
                <a:r>
                  <a:rPr lang="en-GB" b="1" dirty="0"/>
                  <a:t>Plot rates against each other for each threshold (p): </a:t>
                </a:r>
              </a:p>
              <a:p>
                <a:pPr lvl="1"/>
                <a:r>
                  <a:rPr lang="en-GB" b="1" dirty="0"/>
                  <a:t>Calculate Area Under Curve (AUC) from an algorithm</a:t>
                </a:r>
              </a:p>
              <a:p>
                <a:pPr lvl="1"/>
                <a:r>
                  <a:rPr lang="en-GB" dirty="0"/>
                  <a:t>Predictions are 100% correct, AUC = 1</a:t>
                </a:r>
              </a:p>
              <a:p>
                <a:pPr lvl="1"/>
                <a:r>
                  <a:rPr lang="en-GB" dirty="0"/>
                  <a:t>No discriminatory factor, AUC = 0.5 </a:t>
                </a:r>
              </a:p>
              <a:p>
                <a:r>
                  <a:rPr lang="en-GB" dirty="0"/>
                  <a:t>Shows all classification thresholds from 0 &lt; p &lt; 1 </a:t>
                </a:r>
              </a:p>
              <a:p>
                <a:pPr lvl="1"/>
                <a:r>
                  <a:rPr lang="en-GB" dirty="0"/>
                  <a:t>Scaling measures ranking of predictions </a:t>
                </a:r>
              </a:p>
              <a:p>
                <a:r>
                  <a:rPr lang="en-GB" b="1" dirty="0"/>
                  <a:t>Find estimate of “optimal” threshold (p) for:</a:t>
                </a:r>
              </a:p>
              <a:p>
                <a:pPr lvl="1"/>
                <a:r>
                  <a:rPr lang="en-GB" b="1" dirty="0"/>
                  <a:t>Maximum accuracy (with associated plot)</a:t>
                </a:r>
              </a:p>
              <a:p>
                <a:pPr lvl="1"/>
                <a:r>
                  <a:rPr lang="en-GB" b="1" dirty="0"/>
                  <a:t>Both sensitivity and specificity</a:t>
                </a:r>
              </a:p>
              <a:p>
                <a:r>
                  <a:rPr lang="en-GB" b="1" dirty="0"/>
                  <a:t>“Optimal” threshold (p) often located close to top left-hand corner of ROC curve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5B8AF0F1-C93E-1C48-9401-97BFDDEF139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5382" y="1271588"/>
                <a:ext cx="5697736" cy="5446369"/>
              </a:xfrm>
              <a:prstGeom prst="rect">
                <a:avLst/>
              </a:prstGeom>
              <a:blipFill>
                <a:blip r:embed="rId6"/>
                <a:stretch>
                  <a:fillRect l="-442" t="-1620"/>
                </a:stretch>
              </a:blipFill>
              <a:ln w="28575">
                <a:solidFill>
                  <a:srgbClr val="92D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5EA33C4-D5A8-9842-A3B5-69A5224B9B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603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048"/>
    </mc:Choice>
    <mc:Fallback>
      <p:transition spd="slow" advTm="78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82AE98A2-D83E-0443-BD8B-1275D3F27F56}"/>
              </a:ext>
            </a:extLst>
          </p:cNvPr>
          <p:cNvPicPr/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772"/>
          <a:stretch/>
        </p:blipFill>
        <p:spPr bwMode="auto">
          <a:xfrm>
            <a:off x="6067424" y="4223261"/>
            <a:ext cx="5964851" cy="25369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F32C9E01-7DA9-3048-B093-E3111B7C363A}"/>
              </a:ext>
            </a:extLst>
          </p:cNvPr>
          <p:cNvPicPr/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489117" y="481238"/>
            <a:ext cx="3543158" cy="34975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6C834BCA-30A6-054B-862F-D182931256C3}"/>
              </a:ext>
            </a:extLst>
          </p:cNvPr>
          <p:cNvPicPr/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19836" y="1336806"/>
            <a:ext cx="2045189" cy="908233"/>
          </a:xfrm>
          <a:prstGeom prst="rect">
            <a:avLst/>
          </a:prstGeom>
        </p:spPr>
      </p:pic>
      <p:pic>
        <p:nvPicPr>
          <p:cNvPr id="7" name="Picture 6" descr="Graphical user interface, application, table&#10;&#10;Description automatically generated with medium confidence">
            <a:extLst>
              <a:ext uri="{FF2B5EF4-FFF2-40B4-BE49-F238E27FC236}">
                <a16:creationId xmlns:a16="http://schemas.microsoft.com/office/drawing/2014/main" id="{91B7D93F-AFB1-554A-94C4-A94B99C4031A}"/>
              </a:ext>
            </a:extLst>
          </p:cNvPr>
          <p:cNvPicPr/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19836" y="1039234"/>
            <a:ext cx="2045189" cy="595143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D88903E6-D71F-864D-93F6-ABAC7EF4F34C}"/>
              </a:ext>
            </a:extLst>
          </p:cNvPr>
          <p:cNvPicPr/>
          <p:nvPr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58029" y="4223261"/>
            <a:ext cx="5714136" cy="25178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281A9F94-FE60-D04C-8DF8-8780E4BD3E8D}"/>
              </a:ext>
            </a:extLst>
          </p:cNvPr>
          <p:cNvPicPr/>
          <p:nvPr/>
        </p:nvPicPr>
        <p:blipFill rotWithShape="1"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457449" y="481238"/>
            <a:ext cx="3414715" cy="337071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Picture 13" descr="Table&#10;&#10;Description automatically generated with medium confidence">
            <a:extLst>
              <a:ext uri="{FF2B5EF4-FFF2-40B4-BE49-F238E27FC236}">
                <a16:creationId xmlns:a16="http://schemas.microsoft.com/office/drawing/2014/main" id="{E3B79269-2DFA-144B-9C7F-80809D7877D1}"/>
              </a:ext>
            </a:extLst>
          </p:cNvPr>
          <p:cNvPicPr/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739" y="1336806"/>
            <a:ext cx="2045188" cy="90823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1916D22-1A21-B941-B050-4675F30CFA0F}"/>
              </a:ext>
            </a:extLst>
          </p:cNvPr>
          <p:cNvSpPr txBox="1"/>
          <p:nvPr/>
        </p:nvSpPr>
        <p:spPr>
          <a:xfrm>
            <a:off x="418304" y="310518"/>
            <a:ext cx="1300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LDA results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DBFF989-8163-1643-BA60-F251CCD1E4D6}"/>
              </a:ext>
            </a:extLst>
          </p:cNvPr>
          <p:cNvSpPr txBox="1"/>
          <p:nvPr/>
        </p:nvSpPr>
        <p:spPr>
          <a:xfrm>
            <a:off x="6319837" y="310518"/>
            <a:ext cx="1300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QDA results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407F7DB-61C9-A44B-AA22-89235ABAD601}"/>
              </a:ext>
            </a:extLst>
          </p:cNvPr>
          <p:cNvCxnSpPr>
            <a:cxnSpLocks/>
          </p:cNvCxnSpPr>
          <p:nvPr/>
        </p:nvCxnSpPr>
        <p:spPr>
          <a:xfrm>
            <a:off x="4350326" y="679850"/>
            <a:ext cx="0" cy="259653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8C8EF6A-C21E-7C42-AA52-CBC8508D4813}"/>
              </a:ext>
            </a:extLst>
          </p:cNvPr>
          <p:cNvCxnSpPr>
            <a:cxnSpLocks/>
          </p:cNvCxnSpPr>
          <p:nvPr/>
        </p:nvCxnSpPr>
        <p:spPr>
          <a:xfrm>
            <a:off x="10598728" y="679850"/>
            <a:ext cx="0" cy="26838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Table&#10;&#10;Description automatically generated with medium confidence">
            <a:extLst>
              <a:ext uri="{FF2B5EF4-FFF2-40B4-BE49-F238E27FC236}">
                <a16:creationId xmlns:a16="http://schemas.microsoft.com/office/drawing/2014/main" id="{429094A6-E066-5142-80BE-A0DB3F4238F2}"/>
              </a:ext>
            </a:extLst>
          </p:cNvPr>
          <p:cNvPicPr/>
          <p:nvPr/>
        </p:nvPicPr>
        <p:blipFill rotWithShape="1"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7739" y="955712"/>
            <a:ext cx="2057650" cy="719834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9F4FD38-64AB-C74F-8C72-CDF3692CD7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351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68"/>
    </mc:Choice>
    <mc:Fallback>
      <p:transition spd="slow" advTm="36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63095-EB32-FF4A-9592-863D995E9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154" y="126825"/>
            <a:ext cx="6722119" cy="1276106"/>
          </a:xfrm>
        </p:spPr>
        <p:txBody>
          <a:bodyPr>
            <a:normAutofit fontScale="90000"/>
          </a:bodyPr>
          <a:lstStyle/>
          <a:p>
            <a:r>
              <a:rPr lang="en-US" dirty="0"/>
              <a:t>Logistic Regression and support vector machines (SVM)</a:t>
            </a:r>
          </a:p>
        </p:txBody>
      </p:sp>
      <p:pic>
        <p:nvPicPr>
          <p:cNvPr id="4" name="Content Placeholder 3" descr="Chart, line chart&#10;&#10;Description automatically generated">
            <a:extLst>
              <a:ext uri="{FF2B5EF4-FFF2-40B4-BE49-F238E27FC236}">
                <a16:creationId xmlns:a16="http://schemas.microsoft.com/office/drawing/2014/main" id="{132993FC-29FA-7B49-B78B-D6EF7E2DDCA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7926" y="168390"/>
            <a:ext cx="3841864" cy="33645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0D367D14-A458-FD44-9680-97857511AFC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5154" y="1457499"/>
                <a:ext cx="7342728" cy="2007415"/>
              </a:xfrm>
              <a:prstGeom prst="rect">
                <a:avLst/>
              </a:prstGeom>
              <a:ln w="28575">
                <a:solidFill>
                  <a:srgbClr val="92D050"/>
                </a:solidFill>
              </a:ln>
            </p:spPr>
            <p:txBody>
              <a:bodyPr vert="horz" lIns="91440" tIns="45720" rIns="91440" bIns="45720" rtlCol="0">
                <a:normAutofit fontScale="85000" lnSpcReduction="2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dirty="0"/>
                  <a:t>Good method for predicting qualitative (categorical) responses: </a:t>
                </a:r>
                <a:endParaRPr lang="en-GB" i="1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/(1+ </m:t>
                    </m:r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sup>
                    </m:sSup>
                  </m:oMath>
                </a14:m>
                <a:r>
                  <a:rPr lang="en-GB" dirty="0"/>
                  <a:t>)</a:t>
                </a:r>
                <a:r>
                  <a:rPr lang="en-GB" dirty="0">
                    <a:effectLst/>
                  </a:rPr>
                  <a:t> </a:t>
                </a:r>
              </a:p>
              <a:p>
                <a:r>
                  <a:rPr lang="en-GB" b="1" dirty="0"/>
                  <a:t>Converts from formula:</a:t>
                </a:r>
              </a:p>
              <a:p>
                <a:pPr lvl="1"/>
                <a:r>
                  <a:rPr lang="en-GB" b="1" dirty="0"/>
                  <a:t>Negative x-values to a class (y-value) of 0 </a:t>
                </a:r>
              </a:p>
              <a:p>
                <a:pPr lvl="1"/>
                <a:r>
                  <a:rPr lang="en-GB" b="1" dirty="0"/>
                  <a:t>Positive x-values to a class (y-value) of 1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0D367D14-A458-FD44-9680-97857511AF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154" y="1457499"/>
                <a:ext cx="7342728" cy="2007415"/>
              </a:xfrm>
              <a:prstGeom prst="rect">
                <a:avLst/>
              </a:prstGeom>
              <a:blipFill>
                <a:blip r:embed="rId5"/>
                <a:stretch>
                  <a:fillRect l="-1033" t="-6173" b="-1235"/>
                </a:stretch>
              </a:blipFill>
              <a:ln w="28575">
                <a:solidFill>
                  <a:srgbClr val="92D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FC032442-1CD1-7549-8F24-23F394824B7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05154" y="3658029"/>
                <a:ext cx="11715750" cy="3061422"/>
              </a:xfrm>
              <a:prstGeom prst="rect">
                <a:avLst/>
              </a:prstGeom>
              <a:ln w="28575">
                <a:solidFill>
                  <a:srgbClr val="92D050"/>
                </a:solidFill>
              </a:ln>
            </p:spPr>
            <p:txBody>
              <a:bodyPr vert="horz" lIns="91440" tIns="45720" rIns="91440" bIns="45720" rtlCol="0">
                <a:normAutofit fontScale="70000" lnSpcReduction="2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GB" dirty="0"/>
                  <a:t>In a 2-class scenario, assumption classes are linearly separable</a:t>
                </a:r>
              </a:p>
              <a:p>
                <a:r>
                  <a:rPr lang="en-GB" b="1" dirty="0"/>
                  <a:t>Draw hyperplane with:</a:t>
                </a:r>
              </a:p>
              <a:p>
                <a:pPr lvl="1"/>
                <a:r>
                  <a:rPr lang="en-GB" b="1" dirty="0"/>
                  <a:t>All points of one class on one side </a:t>
                </a:r>
              </a:p>
              <a:p>
                <a:pPr lvl="1"/>
                <a:r>
                  <a:rPr lang="en-GB" b="1" dirty="0"/>
                  <a:t>All points of other class on other side</a:t>
                </a:r>
              </a:p>
              <a:p>
                <a:r>
                  <a:rPr lang="en-GB" b="1" dirty="0"/>
                  <a:t>Each point put into a class before calculating max distances (C) to hyperplane </a:t>
                </a:r>
              </a:p>
              <a:p>
                <a:r>
                  <a:rPr lang="en-GB" b="1" dirty="0"/>
                  <a:t>Points on wrong side need to be as close to hyperplane as possible 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dirty="0"/>
                  <a:t> = distance that </a:t>
                </a:r>
                <a:r>
                  <a:rPr lang="en-GB" dirty="0" err="1"/>
                  <a:t>i</a:t>
                </a:r>
                <a:r>
                  <a:rPr lang="en-GB" baseline="30000" dirty="0" err="1"/>
                  <a:t>th</a:t>
                </a:r>
                <a:r>
                  <a:rPr lang="en-GB" dirty="0"/>
                  <a:t> point is on wrong side of margin </a:t>
                </a:r>
              </a:p>
              <a:p>
                <a:r>
                  <a:rPr lang="en-GB" b="1" dirty="0"/>
                  <a:t>To maximise distance, C, calculate “Cost” parameter constant</a:t>
                </a:r>
                <a:r>
                  <a:rPr lang="en-GB" dirty="0"/>
                  <a:t>, given by:    	 </a:t>
                </a:r>
              </a:p>
              <a:p>
                <a:pPr marL="0" indent="0">
                  <a:buNone/>
                </a:pPr>
                <a:r>
                  <a:rPr lang="en-GB" dirty="0"/>
                  <a:t>			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𝐶</m:t>
                        </m:r>
                      </m:den>
                    </m:f>
                    <m:r>
                      <a:rPr lang="en-GB" sz="2400" i="1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sz="2400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sz="2400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GB" sz="240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</m:sSub>
                    <m:sSub>
                      <m:sSub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𝜉</m:t>
                        </m:r>
                      </m:e>
                      <m:sub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sz="2400" i="1">
                        <a:latin typeface="Cambria Math" panose="02040503050406030204" pitchFamily="18" charset="0"/>
                      </a:rPr>
                      <m:t>≤"</m:t>
                    </m:r>
                    <m:r>
                      <m:rPr>
                        <m:nor/>
                      </m:rPr>
                      <a:rPr lang="en-GB" sz="2400"/>
                      <m:t>Cost</m:t>
                    </m:r>
                    <m:r>
                      <m:rPr>
                        <m:nor/>
                      </m:rPr>
                      <a:rPr lang="en-GB" sz="2400"/>
                      <m:t>" </m:t>
                    </m:r>
                    <m:r>
                      <a:rPr lang="en-GB" sz="2400" i="1">
                        <a:latin typeface="Cambria Math" panose="02040503050406030204" pitchFamily="18" charset="0"/>
                      </a:rPr>
                      <m:t>𝑐𝑜𝑛𝑠𝑡𝑎𝑛𝑡</m:t>
                    </m:r>
                  </m:oMath>
                </a14:m>
                <a:endParaRPr lang="en-GB" sz="2400" dirty="0"/>
              </a:p>
              <a:p>
                <a:pPr lvl="1"/>
                <a:r>
                  <a:rPr lang="en-GB" dirty="0"/>
                  <a:t>Where: “Cost” = </a:t>
                </a:r>
                <a:r>
                  <a:rPr lang="en-GB" b="1" dirty="0"/>
                  <a:t>ratio of sum of distances for points on wrong side vs distances of points on right side</a:t>
                </a:r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FC032442-1CD1-7549-8F24-23F394824B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154" y="3658029"/>
                <a:ext cx="11715750" cy="3061422"/>
              </a:xfrm>
              <a:prstGeom prst="rect">
                <a:avLst/>
              </a:prstGeom>
              <a:blipFill>
                <a:blip r:embed="rId6"/>
                <a:stretch>
                  <a:fillRect l="-324" t="-3279" b="-1230"/>
                </a:stretch>
              </a:blipFill>
              <a:ln w="28575">
                <a:solidFill>
                  <a:srgbClr val="92D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A21B42F4-FFFF-2B49-A847-58ECAFD68542}"/>
              </a:ext>
            </a:extLst>
          </p:cNvPr>
          <p:cNvPicPr/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54837" y="3848532"/>
            <a:ext cx="2583082" cy="21693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AE2AE7-7CF6-1D4A-9CA9-147F9E989D18}"/>
              </a:ext>
            </a:extLst>
          </p:cNvPr>
          <p:cNvSpPr txBox="1"/>
          <p:nvPr/>
        </p:nvSpPr>
        <p:spPr>
          <a:xfrm>
            <a:off x="10113823" y="1981197"/>
            <a:ext cx="15655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AUC ~ 0.5</a:t>
            </a:r>
          </a:p>
          <a:p>
            <a:r>
              <a:rPr lang="en-US" dirty="0"/>
              <a:t>No discriminatory factor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A84EA78-43EF-F64F-B99A-A0EF27BCDE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366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215"/>
    </mc:Choice>
    <mc:Fallback>
      <p:transition spd="slow" advTm="71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B6E4082-D4A9-564F-8EDB-ED4CF2DDCEFB}"/>
              </a:ext>
            </a:extLst>
          </p:cNvPr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055" y="3006438"/>
            <a:ext cx="3862754" cy="3752868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B12C14BE-A158-A949-8F94-176230B97D60}"/>
              </a:ext>
            </a:extLst>
          </p:cNvPr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0764" y="3006438"/>
            <a:ext cx="4038161" cy="3752869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7AD200A0-FAA3-664A-AAFD-3968F86E64E0}"/>
              </a:ext>
            </a:extLst>
          </p:cNvPr>
          <p:cNvPicPr/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26880" y="3006436"/>
            <a:ext cx="3915065" cy="375286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3EAD89B-FED7-D047-A292-172A9FBBB0C9}"/>
              </a:ext>
            </a:extLst>
          </p:cNvPr>
          <p:cNvSpPr txBox="1"/>
          <p:nvPr/>
        </p:nvSpPr>
        <p:spPr>
          <a:xfrm>
            <a:off x="1645230" y="2596940"/>
            <a:ext cx="1300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Linear SVM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9FD73D-1DA0-A041-930E-A01B119332DB}"/>
              </a:ext>
            </a:extLst>
          </p:cNvPr>
          <p:cNvSpPr txBox="1"/>
          <p:nvPr/>
        </p:nvSpPr>
        <p:spPr>
          <a:xfrm>
            <a:off x="5529877" y="2596940"/>
            <a:ext cx="1300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Radial SVM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330F37-F81A-A34C-9663-A1135F6EF0FF}"/>
              </a:ext>
            </a:extLst>
          </p:cNvPr>
          <p:cNvSpPr txBox="1"/>
          <p:nvPr/>
        </p:nvSpPr>
        <p:spPr>
          <a:xfrm>
            <a:off x="9365057" y="2637104"/>
            <a:ext cx="178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SVM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94558B47-143F-7544-B20C-5323AAD34729}"/>
              </a:ext>
            </a:extLst>
          </p:cNvPr>
          <p:cNvSpPr txBox="1">
            <a:spLocks/>
          </p:cNvSpPr>
          <p:nvPr/>
        </p:nvSpPr>
        <p:spPr>
          <a:xfrm>
            <a:off x="150055" y="858982"/>
            <a:ext cx="11891889" cy="1642372"/>
          </a:xfrm>
          <a:prstGeom prst="rect">
            <a:avLst/>
          </a:prstGeom>
          <a:ln w="28575">
            <a:solidFill>
              <a:srgbClr val="92D050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“Cost” function is optimised by transformations using different SVM Kernel functions: </a:t>
            </a:r>
          </a:p>
          <a:p>
            <a:pPr lvl="1"/>
            <a:r>
              <a:rPr lang="en-GB" b="1" dirty="0"/>
              <a:t>Linear</a:t>
            </a:r>
            <a:r>
              <a:rPr lang="en-GB" dirty="0"/>
              <a:t> (Kernels create linear hyperplanes)</a:t>
            </a:r>
          </a:p>
          <a:p>
            <a:pPr lvl="1"/>
            <a:r>
              <a:rPr lang="en-GB" b="1" dirty="0"/>
              <a:t>Radial </a:t>
            </a:r>
            <a:r>
              <a:rPr lang="en-GB" dirty="0"/>
              <a:t>(Kernels create circular hyperplanes)</a:t>
            </a:r>
          </a:p>
          <a:p>
            <a:pPr lvl="1"/>
            <a:r>
              <a:rPr lang="en-GB" b="1" dirty="0"/>
              <a:t>Polynomial </a:t>
            </a:r>
            <a:r>
              <a:rPr lang="en-GB" dirty="0"/>
              <a:t>(Kernels create polynomial hyperplanes) </a:t>
            </a:r>
          </a:p>
          <a:p>
            <a:r>
              <a:rPr lang="en-GB" b="1" dirty="0"/>
              <a:t>“Optimal cost” shown in plots of accuracy vs. “Cost” for each SVM technique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C4BDA85-9E6C-784F-8BF2-C32371A41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04" y="109250"/>
            <a:ext cx="11891889" cy="668002"/>
          </a:xfrm>
        </p:spPr>
        <p:txBody>
          <a:bodyPr>
            <a:normAutofit fontScale="90000"/>
          </a:bodyPr>
          <a:lstStyle/>
          <a:p>
            <a:r>
              <a:rPr lang="en-US" dirty="0"/>
              <a:t>SVM </a:t>
            </a:r>
            <a:r>
              <a:rPr lang="en-US" dirty="0" err="1"/>
              <a:t>optimisation</a:t>
            </a:r>
            <a:r>
              <a:rPr lang="en-US" dirty="0"/>
              <a:t> via Kernel transformation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0AC391-1CF5-0649-BD5E-788CE5A983F7}"/>
              </a:ext>
            </a:extLst>
          </p:cNvPr>
          <p:cNvSpPr txBox="1"/>
          <p:nvPr/>
        </p:nvSpPr>
        <p:spPr>
          <a:xfrm>
            <a:off x="1645230" y="4779819"/>
            <a:ext cx="180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Accuracy ~ 0.760</a:t>
            </a:r>
          </a:p>
          <a:p>
            <a:r>
              <a:rPr lang="en-US" dirty="0"/>
              <a:t>Cost ~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CD0656D-9189-124F-AD91-EE31890ABAB6}"/>
              </a:ext>
            </a:extLst>
          </p:cNvPr>
          <p:cNvSpPr txBox="1"/>
          <p:nvPr/>
        </p:nvSpPr>
        <p:spPr>
          <a:xfrm>
            <a:off x="9781057" y="4779818"/>
            <a:ext cx="180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Accuracy ~ 0.815 Cost &gt;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602BCC-136D-7E48-B083-2B8E75889ABC}"/>
              </a:ext>
            </a:extLst>
          </p:cNvPr>
          <p:cNvSpPr txBox="1"/>
          <p:nvPr/>
        </p:nvSpPr>
        <p:spPr>
          <a:xfrm>
            <a:off x="6081893" y="4896725"/>
            <a:ext cx="180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Accuracy ~ 0.825 Cost &gt; 1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B2A83E6-35FA-544A-8935-124DFA0A1E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717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272"/>
    </mc:Choice>
    <mc:Fallback>
      <p:transition spd="slow" advTm="41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CED1A-629A-1C4C-8E13-E13A09CD4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74" y="539492"/>
            <a:ext cx="4474153" cy="1635125"/>
          </a:xfrm>
        </p:spPr>
        <p:txBody>
          <a:bodyPr>
            <a:normAutofit fontScale="90000"/>
          </a:bodyPr>
          <a:lstStyle/>
          <a:p>
            <a:r>
              <a:rPr lang="en-US" dirty="0"/>
              <a:t>K-Nearest Neighbors (KNN) and k-folds cross-validation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1828BA-0E21-3146-A6DA-671A7C3912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832549" y="136516"/>
                <a:ext cx="7178477" cy="2663834"/>
              </a:xfrm>
              <a:ln w="28575">
                <a:solidFill>
                  <a:srgbClr val="92D050"/>
                </a:solidFill>
              </a:ln>
            </p:spPr>
            <p:txBody>
              <a:bodyPr>
                <a:normAutofit fontScale="62500" lnSpcReduction="20000"/>
              </a:bodyPr>
              <a:lstStyle/>
              <a:p>
                <a:r>
                  <a:rPr lang="en-GB" b="1" dirty="0"/>
                  <a:t>Assigns each observation to most likely class given predictor values (x</a:t>
                </a:r>
                <a:r>
                  <a:rPr lang="en-GB" b="1" baseline="-25000" dirty="0"/>
                  <a:t>0</a:t>
                </a:r>
                <a:r>
                  <a:rPr lang="en-GB" b="1" dirty="0"/>
                  <a:t>) </a:t>
                </a:r>
              </a:p>
              <a:p>
                <a:r>
                  <a:rPr lang="en-GB" b="1" dirty="0"/>
                  <a:t>Place datapoints into a class using distance from other points </a:t>
                </a:r>
              </a:p>
              <a:p>
                <a:pPr lvl="1"/>
                <a:r>
                  <a:rPr lang="en-GB" dirty="0"/>
                  <a:t>For example, a point has 5 neighbouring points and 4 are in class j=1, then that point goes into class j=1</a:t>
                </a:r>
              </a:p>
              <a:p>
                <a:r>
                  <a:rPr lang="en-GB" dirty="0"/>
                  <a:t>KNN is given by:		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K</m:t>
                        </m:r>
                      </m:den>
                    </m:f>
                    <m:r>
                      <a:rPr lang="en-GB" i="1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GB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lang="en-GB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sSub>
                      <m:sSubPr>
                        <m:ctrlPr>
                          <a:rPr lang="en-GB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1" i="1">
                            <a:latin typeface="Cambria Math" panose="02040503050406030204" pitchFamily="18" charset="0"/>
                          </a:rPr>
                          <m:t>𝟏</m:t>
                        </m:r>
                      </m:e>
                      <m:sub>
                        <m:sSub>
                          <m:sSubPr>
                            <m:ctrlPr>
                              <a:rPr lang="en-GB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1" i="1">
                                <a:latin typeface="Cambria Math" panose="02040503050406030204" pitchFamily="18" charset="0"/>
                              </a:rPr>
                              <m:t>𝒚</m:t>
                            </m:r>
                          </m:e>
                          <m:sub>
                            <m:r>
                              <a:rPr lang="en-GB" b="1" i="1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GB" b="1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GB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endParaRPr lang="en-GB" b="1" dirty="0"/>
              </a:p>
              <a:p>
                <a:r>
                  <a:rPr lang="en-GB" b="1" dirty="0"/>
                  <a:t>For a 2-class scenario:</a:t>
                </a:r>
              </a:p>
              <a:p>
                <a:pPr lvl="1"/>
                <a:r>
                  <a:rPr lang="en-GB" b="1" dirty="0"/>
                  <a:t>KNN classifier predicts class j=1, if P(Y=</a:t>
                </a:r>
                <a:r>
                  <a:rPr lang="en-GB" b="1" dirty="0" err="1"/>
                  <a:t>j|X</a:t>
                </a:r>
                <a:r>
                  <a:rPr lang="en-GB" b="1" dirty="0"/>
                  <a:t>=x) &gt; 0.5</a:t>
                </a:r>
              </a:p>
              <a:p>
                <a:pPr lvl="1"/>
                <a:r>
                  <a:rPr lang="en-GB" b="1" dirty="0"/>
                  <a:t>And class j=0, otherwise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1828BA-0E21-3146-A6DA-671A7C3912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832549" y="136516"/>
                <a:ext cx="7178477" cy="2663834"/>
              </a:xfrm>
              <a:blipFill>
                <a:blip r:embed="rId4"/>
                <a:stretch>
                  <a:fillRect l="-351" t="-3286" r="-176"/>
                </a:stretch>
              </a:blipFill>
              <a:ln w="28575">
                <a:solidFill>
                  <a:srgbClr val="92D05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A97444F-0D52-894F-AFB7-B9CFE46C3F13}"/>
              </a:ext>
            </a:extLst>
          </p:cNvPr>
          <p:cNvSpPr txBox="1">
            <a:spLocks/>
          </p:cNvSpPr>
          <p:nvPr/>
        </p:nvSpPr>
        <p:spPr>
          <a:xfrm>
            <a:off x="4090987" y="2929373"/>
            <a:ext cx="7920039" cy="3778248"/>
          </a:xfrm>
          <a:prstGeom prst="rect">
            <a:avLst/>
          </a:prstGeom>
          <a:ln w="28575">
            <a:solidFill>
              <a:srgbClr val="92D050"/>
            </a:solidFill>
          </a:ln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Fitting KNN model requires dealing with trade-off between over-fitting model and having too simple a model </a:t>
            </a:r>
          </a:p>
          <a:p>
            <a:r>
              <a:rPr lang="en-GB" b="1" dirty="0"/>
              <a:t>Cross-validation method used is k-folds cross-validation: 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Cut training dataset into equally sized k-portions (start at k=3)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Remove 1 portion to be used later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Test model on remaining (k-1) portions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Validate this model on removed portion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b="1" dirty="0"/>
              <a:t>Repeat by removing each portion in turn until all portions are tested</a:t>
            </a:r>
          </a:p>
          <a:p>
            <a:r>
              <a:rPr lang="en-GB" b="1" dirty="0"/>
              <a:t>Process repeats for different k-values (i.e. 4, 5, etc.) up to a limit to find “optimal” k-value with highest accuracy</a:t>
            </a:r>
          </a:p>
          <a:p>
            <a:r>
              <a:rPr lang="en-GB" dirty="0"/>
              <a:t>K-value has “optimal” trade-off between bias (for lower k-values) and variance (for higher k-values) </a:t>
            </a:r>
          </a:p>
          <a:p>
            <a:r>
              <a:rPr lang="en-GB" b="1" dirty="0"/>
              <a:t>“Optimal” k-value shown in a plot of accuracy vs. no. of neighbours</a:t>
            </a:r>
          </a:p>
        </p:txBody>
      </p:sp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CF42AFAB-C35C-3345-95D2-A6CED2A603A0}"/>
              </a:ext>
            </a:extLst>
          </p:cNvPr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974" y="2965489"/>
            <a:ext cx="3709988" cy="370601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606D1E0-8243-F841-84C5-B858355A77D9}"/>
              </a:ext>
            </a:extLst>
          </p:cNvPr>
          <p:cNvSpPr txBox="1"/>
          <p:nvPr/>
        </p:nvSpPr>
        <p:spPr>
          <a:xfrm>
            <a:off x="1330036" y="4854614"/>
            <a:ext cx="2091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Accuracy ~ 0.820</a:t>
            </a:r>
          </a:p>
          <a:p>
            <a:r>
              <a:rPr lang="en-US" dirty="0"/>
              <a:t>Optimal k-value = 13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7811CF5-C37A-114F-A655-34973B94D8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038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120"/>
    </mc:Choice>
    <mc:Fallback>
      <p:transition spd="slow" advTm="63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9AFCE-5D09-504B-A1ED-CA2909A2A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236" y="274782"/>
            <a:ext cx="10515600" cy="812510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F732B-A157-D043-AF4F-670C56C99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236" y="1274618"/>
            <a:ext cx="11638252" cy="49023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Dataset trained and tested using:</a:t>
            </a:r>
          </a:p>
          <a:p>
            <a:pPr lvl="1"/>
            <a:r>
              <a:rPr lang="en-US" dirty="0"/>
              <a:t>Linear Discrimination analysis (with ROC optimization)</a:t>
            </a:r>
          </a:p>
          <a:p>
            <a:pPr lvl="1"/>
            <a:r>
              <a:rPr lang="en-US" dirty="0"/>
              <a:t>Quadratic Discrimination analysis (with ROC optimization)</a:t>
            </a:r>
          </a:p>
          <a:p>
            <a:pPr lvl="1"/>
            <a:r>
              <a:rPr lang="en-US" dirty="0"/>
              <a:t>Logistic regression (with ROC optimization)</a:t>
            </a:r>
          </a:p>
          <a:p>
            <a:pPr lvl="1"/>
            <a:r>
              <a:rPr lang="en-US" dirty="0"/>
              <a:t>Support vector analysis (with Linear, Radial and Polynomial Kernel transformation)</a:t>
            </a:r>
          </a:p>
          <a:p>
            <a:pPr lvl="1"/>
            <a:r>
              <a:rPr lang="en-US" dirty="0"/>
              <a:t>K-nearest </a:t>
            </a:r>
            <a:r>
              <a:rPr lang="en-US" dirty="0" err="1"/>
              <a:t>neighbours</a:t>
            </a:r>
            <a:r>
              <a:rPr lang="en-US" dirty="0"/>
              <a:t> (with k-folds cross-validation)</a:t>
            </a:r>
          </a:p>
          <a:p>
            <a:endParaRPr lang="en-US" dirty="0"/>
          </a:p>
          <a:p>
            <a:r>
              <a:rPr lang="en-US" dirty="0"/>
              <a:t>More details of each method and optimization technique found in report</a:t>
            </a:r>
          </a:p>
          <a:p>
            <a:endParaRPr lang="en-US" dirty="0"/>
          </a:p>
          <a:p>
            <a:r>
              <a:rPr lang="en-US" dirty="0"/>
              <a:t>“Optimal” method is QDA </a:t>
            </a:r>
          </a:p>
          <a:p>
            <a:pPr lvl="1"/>
            <a:r>
              <a:rPr lang="en-US" dirty="0"/>
              <a:t>Highest accuracy (85%) </a:t>
            </a:r>
          </a:p>
          <a:p>
            <a:pPr lvl="1"/>
            <a:r>
              <a:rPr lang="en-US" dirty="0"/>
              <a:t>Highest relative combinations of sensitivity (~84%) and specificity (80%)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CD36777-A29F-8E4B-A31D-52DDE1D446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170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48"/>
    </mc:Choice>
    <mc:Fallback>
      <p:transition spd="slow" advTm="9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</TotalTime>
  <Words>906</Words>
  <Application>Microsoft Macintosh PowerPoint</Application>
  <PresentationFormat>Widescreen</PresentationFormat>
  <Paragraphs>106</Paragraphs>
  <Slides>7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Office Theme</vt:lpstr>
      <vt:lpstr>Classification methods to approximate a Bayes classifier</vt:lpstr>
      <vt:lpstr>Linear and Quadratic Discriminant Analyses (LDA &amp; QDA) and optimisation using Receiver-Operator curves (ROC)</vt:lpstr>
      <vt:lpstr>PowerPoint Presentation</vt:lpstr>
      <vt:lpstr>Logistic Regression and support vector machines (SVM)</vt:lpstr>
      <vt:lpstr>SVM optimisation via Kernel transformation </vt:lpstr>
      <vt:lpstr>K-Nearest Neighbors (KNN) and k-folds cross-validation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</dc:title>
  <dc:creator>Harper, Dr N</dc:creator>
  <cp:lastModifiedBy>Harper, Dr N</cp:lastModifiedBy>
  <cp:revision>64</cp:revision>
  <dcterms:created xsi:type="dcterms:W3CDTF">2021-02-21T09:37:27Z</dcterms:created>
  <dcterms:modified xsi:type="dcterms:W3CDTF">2021-02-22T08:40:03Z</dcterms:modified>
</cp:coreProperties>
</file>

<file path=docProps/thumbnail.jpeg>
</file>